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3" r:id="rId5"/>
    <p:sldId id="264" r:id="rId6"/>
    <p:sldId id="258" r:id="rId7"/>
    <p:sldId id="259"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7" autoAdjust="0"/>
    <p:restoredTop sz="94660"/>
  </p:normalViewPr>
  <p:slideViewPr>
    <p:cSldViewPr snapToGrid="0">
      <p:cViewPr varScale="1">
        <p:scale>
          <a:sx n="68" d="100"/>
          <a:sy n="68" d="100"/>
        </p:scale>
        <p:origin x="6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C004C94-F802-4174-A96D-7FAC86731E91}" type="datetimeFigureOut">
              <a:rPr lang="en-IN" smtClean="0"/>
              <a:t>06-08-2021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C225F38-E9E8-4DD5-BDC6-F05CC8FD6FD7}"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5723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004C94-F802-4174-A96D-7FAC86731E91}" type="datetimeFigureOut">
              <a:rPr lang="en-IN" smtClean="0"/>
              <a:t>06-08-2021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C225F38-E9E8-4DD5-BDC6-F05CC8FD6FD7}" type="slidenum">
              <a:rPr lang="en-IN" smtClean="0"/>
              <a:t>‹#›</a:t>
            </a:fld>
            <a:endParaRPr lang="en-IN"/>
          </a:p>
        </p:txBody>
      </p:sp>
    </p:spTree>
    <p:extLst>
      <p:ext uri="{BB962C8B-B14F-4D97-AF65-F5344CB8AC3E}">
        <p14:creationId xmlns:p14="http://schemas.microsoft.com/office/powerpoint/2010/main" val="1760036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004C94-F802-4174-A96D-7FAC86731E91}" type="datetimeFigureOut">
              <a:rPr lang="en-IN" smtClean="0"/>
              <a:t>06-08-2021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C225F38-E9E8-4DD5-BDC6-F05CC8FD6FD7}" type="slidenum">
              <a:rPr lang="en-IN" smtClean="0"/>
              <a:t>‹#›</a:t>
            </a:fld>
            <a:endParaRPr lang="en-IN"/>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2645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004C94-F802-4174-A96D-7FAC86731E91}" type="datetimeFigureOut">
              <a:rPr lang="en-IN" smtClean="0"/>
              <a:t>06-08-2021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C225F38-E9E8-4DD5-BDC6-F05CC8FD6FD7}" type="slidenum">
              <a:rPr lang="en-IN" smtClean="0"/>
              <a:t>‹#›</a:t>
            </a:fld>
            <a:endParaRPr lang="en-IN"/>
          </a:p>
        </p:txBody>
      </p:sp>
    </p:spTree>
    <p:extLst>
      <p:ext uri="{BB962C8B-B14F-4D97-AF65-F5344CB8AC3E}">
        <p14:creationId xmlns:p14="http://schemas.microsoft.com/office/powerpoint/2010/main" val="3012524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004C94-F802-4174-A96D-7FAC86731E91}" type="datetimeFigureOut">
              <a:rPr lang="en-IN" smtClean="0"/>
              <a:t>06-08-2021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C225F38-E9E8-4DD5-BDC6-F05CC8FD6FD7}"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0279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C004C94-F802-4174-A96D-7FAC86731E91}" type="datetimeFigureOut">
              <a:rPr lang="en-IN" smtClean="0"/>
              <a:t>06-08-2021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C225F38-E9E8-4DD5-BDC6-F05CC8FD6FD7}" type="slidenum">
              <a:rPr lang="en-IN" smtClean="0"/>
              <a:t>‹#›</a:t>
            </a:fld>
            <a:endParaRPr lang="en-IN"/>
          </a:p>
        </p:txBody>
      </p:sp>
    </p:spTree>
    <p:extLst>
      <p:ext uri="{BB962C8B-B14F-4D97-AF65-F5344CB8AC3E}">
        <p14:creationId xmlns:p14="http://schemas.microsoft.com/office/powerpoint/2010/main" val="446559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004C94-F802-4174-A96D-7FAC86731E91}" type="datetimeFigureOut">
              <a:rPr lang="en-IN" smtClean="0"/>
              <a:t>06-08-2021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C225F38-E9E8-4DD5-BDC6-F05CC8FD6FD7}" type="slidenum">
              <a:rPr lang="en-IN" smtClean="0"/>
              <a:t>‹#›</a:t>
            </a:fld>
            <a:endParaRPr lang="en-IN"/>
          </a:p>
        </p:txBody>
      </p:sp>
    </p:spTree>
    <p:extLst>
      <p:ext uri="{BB962C8B-B14F-4D97-AF65-F5344CB8AC3E}">
        <p14:creationId xmlns:p14="http://schemas.microsoft.com/office/powerpoint/2010/main" val="3374733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C004C94-F802-4174-A96D-7FAC86731E91}" type="datetimeFigureOut">
              <a:rPr lang="en-IN" smtClean="0"/>
              <a:t>06-08-2021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C225F38-E9E8-4DD5-BDC6-F05CC8FD6FD7}" type="slidenum">
              <a:rPr lang="en-IN" smtClean="0"/>
              <a:t>‹#›</a:t>
            </a:fld>
            <a:endParaRPr lang="en-IN"/>
          </a:p>
        </p:txBody>
      </p:sp>
    </p:spTree>
    <p:extLst>
      <p:ext uri="{BB962C8B-B14F-4D97-AF65-F5344CB8AC3E}">
        <p14:creationId xmlns:p14="http://schemas.microsoft.com/office/powerpoint/2010/main" val="4097143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004C94-F802-4174-A96D-7FAC86731E91}" type="datetimeFigureOut">
              <a:rPr lang="en-IN" smtClean="0"/>
              <a:t>06-08-2021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C225F38-E9E8-4DD5-BDC6-F05CC8FD6FD7}" type="slidenum">
              <a:rPr lang="en-IN" smtClean="0"/>
              <a:t>‹#›</a:t>
            </a:fld>
            <a:endParaRPr lang="en-IN"/>
          </a:p>
        </p:txBody>
      </p:sp>
    </p:spTree>
    <p:extLst>
      <p:ext uri="{BB962C8B-B14F-4D97-AF65-F5344CB8AC3E}">
        <p14:creationId xmlns:p14="http://schemas.microsoft.com/office/powerpoint/2010/main" val="2342187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004C94-F802-4174-A96D-7FAC86731E91}" type="datetimeFigureOut">
              <a:rPr lang="en-IN" smtClean="0"/>
              <a:t>06-08-2021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C225F38-E9E8-4DD5-BDC6-F05CC8FD6FD7}" type="slidenum">
              <a:rPr lang="en-IN" smtClean="0"/>
              <a:t>‹#›</a:t>
            </a:fld>
            <a:endParaRPr lang="en-IN"/>
          </a:p>
        </p:txBody>
      </p:sp>
    </p:spTree>
    <p:extLst>
      <p:ext uri="{BB962C8B-B14F-4D97-AF65-F5344CB8AC3E}">
        <p14:creationId xmlns:p14="http://schemas.microsoft.com/office/powerpoint/2010/main" val="2268440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C004C94-F802-4174-A96D-7FAC86731E91}" type="datetimeFigureOut">
              <a:rPr lang="en-IN" smtClean="0"/>
              <a:t>06-08-2021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C225F38-E9E8-4DD5-BDC6-F05CC8FD6FD7}"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7746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C004C94-F802-4174-A96D-7FAC86731E91}" type="datetimeFigureOut">
              <a:rPr lang="en-IN" smtClean="0"/>
              <a:t>06-08-2021</a:t>
            </a:fld>
            <a:endParaRPr lang="en-IN"/>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N"/>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C225F38-E9E8-4DD5-BDC6-F05CC8FD6FD7}" type="slidenum">
              <a:rPr lang="en-IN" smtClean="0"/>
              <a:t>‹#›</a:t>
            </a:fld>
            <a:endParaRPr lang="en-IN"/>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6786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BD2354-08B4-47AC-87D1-728B0C2DBFAA}"/>
              </a:ext>
            </a:extLst>
          </p:cNvPr>
          <p:cNvSpPr>
            <a:spLocks noGrp="1"/>
          </p:cNvSpPr>
          <p:nvPr>
            <p:ph type="title"/>
          </p:nvPr>
        </p:nvSpPr>
        <p:spPr/>
        <p:txBody>
          <a:bodyPr/>
          <a:lstStyle/>
          <a:p>
            <a:r>
              <a:rPr lang="en-US" dirty="0"/>
              <a:t>Psychopathology –Paper 1 </a:t>
            </a:r>
            <a:br>
              <a:rPr lang="en-US" dirty="0"/>
            </a:br>
            <a:r>
              <a:rPr lang="en-US" dirty="0"/>
              <a:t>		MSE-Mental Status Examination</a:t>
            </a:r>
            <a:endParaRPr lang="en-IN" dirty="0"/>
          </a:p>
        </p:txBody>
      </p:sp>
      <p:sp>
        <p:nvSpPr>
          <p:cNvPr id="5" name="Content Placeholder 4">
            <a:extLst>
              <a:ext uri="{FF2B5EF4-FFF2-40B4-BE49-F238E27FC236}">
                <a16:creationId xmlns:a16="http://schemas.microsoft.com/office/drawing/2014/main" id="{6ED82F8F-B18D-4A4F-B964-ACB4C489C2F5}"/>
              </a:ext>
            </a:extLst>
          </p:cNvPr>
          <p:cNvSpPr>
            <a:spLocks noGrp="1"/>
          </p:cNvSpPr>
          <p:nvPr>
            <p:ph idx="1"/>
          </p:nvPr>
        </p:nvSpPr>
        <p:spPr/>
        <p:txBody>
          <a:bodyPr/>
          <a:lstStyle/>
          <a:p>
            <a:endParaRPr lang="en-US" dirty="0"/>
          </a:p>
          <a:p>
            <a:r>
              <a:rPr lang="en-IN" sz="3200" dirty="0"/>
              <a:t>1.The Process of gathering information about the patient’s state of mind during an interview</a:t>
            </a:r>
          </a:p>
          <a:p>
            <a:r>
              <a:rPr lang="en-IN" sz="3200" dirty="0"/>
              <a:t>2 The section of the case report reserved for this information</a:t>
            </a:r>
          </a:p>
          <a:p>
            <a:endParaRPr lang="en-IN" sz="3200" dirty="0"/>
          </a:p>
          <a:p>
            <a:r>
              <a:rPr lang="en-IN" sz="3200" dirty="0"/>
              <a:t>Done informally. Part of an initial Evaluation</a:t>
            </a:r>
          </a:p>
        </p:txBody>
      </p:sp>
    </p:spTree>
    <p:extLst>
      <p:ext uri="{BB962C8B-B14F-4D97-AF65-F5344CB8AC3E}">
        <p14:creationId xmlns:p14="http://schemas.microsoft.com/office/powerpoint/2010/main" val="380901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8A6C6-F6CA-4413-B40E-FF046247EE09}"/>
              </a:ext>
            </a:extLst>
          </p:cNvPr>
          <p:cNvSpPr>
            <a:spLocks noGrp="1"/>
          </p:cNvSpPr>
          <p:nvPr>
            <p:ph type="title"/>
          </p:nvPr>
        </p:nvSpPr>
        <p:spPr/>
        <p:txBody>
          <a:bodyPr/>
          <a:lstStyle/>
          <a:p>
            <a:r>
              <a:rPr lang="en-US" dirty="0"/>
              <a:t> MSE  Summary outline</a:t>
            </a:r>
            <a:endParaRPr lang="en-IN" dirty="0"/>
          </a:p>
        </p:txBody>
      </p:sp>
      <p:sp>
        <p:nvSpPr>
          <p:cNvPr id="3" name="Content Placeholder 2">
            <a:extLst>
              <a:ext uri="{FF2B5EF4-FFF2-40B4-BE49-F238E27FC236}">
                <a16:creationId xmlns:a16="http://schemas.microsoft.com/office/drawing/2014/main" id="{11A2AEBF-9C8E-4B01-9FA1-C3D967276140}"/>
              </a:ext>
            </a:extLst>
          </p:cNvPr>
          <p:cNvSpPr>
            <a:spLocks noGrp="1"/>
          </p:cNvSpPr>
          <p:nvPr>
            <p:ph idx="1"/>
          </p:nvPr>
        </p:nvSpPr>
        <p:spPr/>
        <p:txBody>
          <a:bodyPr>
            <a:normAutofit fontScale="32500" lnSpcReduction="20000"/>
          </a:bodyPr>
          <a:lstStyle/>
          <a:p>
            <a:r>
              <a:rPr lang="en-US" sz="4200" dirty="0"/>
              <a:t>Appearance and </a:t>
            </a:r>
            <a:r>
              <a:rPr lang="en-US" sz="4200" dirty="0" err="1"/>
              <a:t>behaviour</a:t>
            </a:r>
            <a:r>
              <a:rPr lang="en-US" sz="4200" dirty="0"/>
              <a:t> (Grooming and </a:t>
            </a:r>
            <a:r>
              <a:rPr lang="en-US" sz="4200" dirty="0" err="1"/>
              <a:t>dress,Posture</a:t>
            </a:r>
            <a:r>
              <a:rPr lang="en-US" sz="4200" dirty="0"/>
              <a:t> and </a:t>
            </a:r>
            <a:r>
              <a:rPr lang="en-US" sz="4200" dirty="0" err="1"/>
              <a:t>gait,Physical</a:t>
            </a:r>
            <a:r>
              <a:rPr lang="en-US" sz="4200" dirty="0"/>
              <a:t> </a:t>
            </a:r>
            <a:r>
              <a:rPr lang="en-US" sz="4200" dirty="0" err="1"/>
              <a:t>charecteristics,Facial</a:t>
            </a:r>
            <a:r>
              <a:rPr lang="en-US" sz="4200" dirty="0"/>
              <a:t> </a:t>
            </a:r>
            <a:r>
              <a:rPr lang="en-US" sz="4200" dirty="0" err="1"/>
              <a:t>Expression,Eye</a:t>
            </a:r>
            <a:r>
              <a:rPr lang="en-US" sz="4200" dirty="0"/>
              <a:t> </a:t>
            </a:r>
            <a:r>
              <a:rPr lang="en-US" sz="4200" dirty="0" err="1"/>
              <a:t>contact,Motor</a:t>
            </a:r>
            <a:r>
              <a:rPr lang="en-US" sz="4200" dirty="0"/>
              <a:t> activity, Specific mannerisms)</a:t>
            </a:r>
          </a:p>
          <a:p>
            <a:endParaRPr lang="en-US" sz="4200" dirty="0"/>
          </a:p>
          <a:p>
            <a:r>
              <a:rPr lang="en-US" sz="4200" dirty="0"/>
              <a:t>Speech (Rate, </a:t>
            </a:r>
            <a:r>
              <a:rPr lang="en-US" sz="4200" dirty="0" err="1"/>
              <a:t>pitch,volume,clarity,Abnormalities</a:t>
            </a:r>
            <a:r>
              <a:rPr lang="en-US" sz="4200" dirty="0"/>
              <a:t>)</a:t>
            </a:r>
          </a:p>
          <a:p>
            <a:endParaRPr lang="en-US" sz="4200" dirty="0"/>
          </a:p>
          <a:p>
            <a:r>
              <a:rPr lang="en-US" sz="4200" dirty="0"/>
              <a:t>Emotions (Mood, Affect-</a:t>
            </a:r>
            <a:r>
              <a:rPr lang="en-US" sz="4200" dirty="0" err="1"/>
              <a:t>variability,intensity,lability,appropriateness</a:t>
            </a:r>
            <a:r>
              <a:rPr lang="en-US" sz="4200" dirty="0"/>
              <a:t>)</a:t>
            </a:r>
          </a:p>
          <a:p>
            <a:endParaRPr lang="en-US" sz="4200" dirty="0"/>
          </a:p>
          <a:p>
            <a:r>
              <a:rPr lang="en-US" sz="4200" dirty="0"/>
              <a:t>Thought </a:t>
            </a:r>
          </a:p>
          <a:p>
            <a:pPr lvl="1"/>
            <a:r>
              <a:rPr lang="en-US" sz="4200" dirty="0"/>
              <a:t>Process (flow of </a:t>
            </a:r>
            <a:r>
              <a:rPr lang="en-US" sz="4200" dirty="0" err="1"/>
              <a:t>ideas,quality</a:t>
            </a:r>
            <a:r>
              <a:rPr lang="en-US" sz="4200" dirty="0"/>
              <a:t> of associations)</a:t>
            </a:r>
          </a:p>
          <a:p>
            <a:pPr lvl="1"/>
            <a:r>
              <a:rPr lang="en-US" sz="4200" dirty="0"/>
              <a:t>Content :Distortions (</a:t>
            </a:r>
            <a:r>
              <a:rPr lang="en-US" sz="4200" dirty="0" err="1"/>
              <a:t>delusions,ideas</a:t>
            </a:r>
            <a:r>
              <a:rPr lang="en-US" sz="4200" dirty="0"/>
              <a:t> of </a:t>
            </a:r>
            <a:r>
              <a:rPr lang="en-US" sz="4200" dirty="0" err="1"/>
              <a:t>reference,depersonalization</a:t>
            </a:r>
            <a:r>
              <a:rPr lang="en-US" sz="4200" dirty="0"/>
              <a:t>)</a:t>
            </a:r>
          </a:p>
          <a:p>
            <a:pPr lvl="1"/>
            <a:r>
              <a:rPr lang="en-US" sz="4200" dirty="0"/>
              <a:t>Preoccupations (</a:t>
            </a:r>
            <a:r>
              <a:rPr lang="en-US" sz="4200" dirty="0" err="1"/>
              <a:t>obsessions,phobias,somatic</a:t>
            </a:r>
            <a:r>
              <a:rPr lang="en-US" sz="4200" dirty="0"/>
              <a:t> concerns)</a:t>
            </a:r>
          </a:p>
          <a:p>
            <a:pPr lvl="1"/>
            <a:r>
              <a:rPr lang="en-US" sz="4200" dirty="0"/>
              <a:t>Suicidal and homicidal ideation</a:t>
            </a:r>
          </a:p>
          <a:p>
            <a:endParaRPr lang="en-US" dirty="0"/>
          </a:p>
          <a:p>
            <a:pPr marL="0" indent="0">
              <a:buNone/>
            </a:pPr>
            <a:r>
              <a:rPr lang="en-US" dirty="0"/>
              <a:t> </a:t>
            </a:r>
            <a:endParaRPr lang="en-IN" dirty="0"/>
          </a:p>
        </p:txBody>
      </p:sp>
    </p:spTree>
    <p:extLst>
      <p:ext uri="{BB962C8B-B14F-4D97-AF65-F5344CB8AC3E}">
        <p14:creationId xmlns:p14="http://schemas.microsoft.com/office/powerpoint/2010/main" val="1723640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46042-A030-4498-8EAE-3960D3E69839}"/>
              </a:ext>
            </a:extLst>
          </p:cNvPr>
          <p:cNvSpPr>
            <a:spLocks noGrp="1"/>
          </p:cNvSpPr>
          <p:nvPr>
            <p:ph type="title"/>
          </p:nvPr>
        </p:nvSpPr>
        <p:spPr/>
        <p:txBody>
          <a:bodyPr/>
          <a:lstStyle/>
          <a:p>
            <a:r>
              <a:rPr lang="en-US" dirty="0"/>
              <a:t> MSE  Summary outline</a:t>
            </a:r>
            <a:endParaRPr lang="en-IN" dirty="0"/>
          </a:p>
        </p:txBody>
      </p:sp>
      <p:sp>
        <p:nvSpPr>
          <p:cNvPr id="3" name="Content Placeholder 2">
            <a:extLst>
              <a:ext uri="{FF2B5EF4-FFF2-40B4-BE49-F238E27FC236}">
                <a16:creationId xmlns:a16="http://schemas.microsoft.com/office/drawing/2014/main" id="{89515596-4DAC-435F-A3EB-32C6F33E7C41}"/>
              </a:ext>
            </a:extLst>
          </p:cNvPr>
          <p:cNvSpPr>
            <a:spLocks noGrp="1"/>
          </p:cNvSpPr>
          <p:nvPr>
            <p:ph idx="1"/>
          </p:nvPr>
        </p:nvSpPr>
        <p:spPr/>
        <p:txBody>
          <a:bodyPr/>
          <a:lstStyle/>
          <a:p>
            <a:r>
              <a:rPr lang="en-US" sz="3600" dirty="0"/>
              <a:t>Speech </a:t>
            </a:r>
          </a:p>
          <a:p>
            <a:r>
              <a:rPr lang="en-US" sz="3600" dirty="0"/>
              <a:t>(Rate,</a:t>
            </a:r>
          </a:p>
          <a:p>
            <a:r>
              <a:rPr lang="en-US" sz="3600" dirty="0"/>
              <a:t> pitch,</a:t>
            </a:r>
          </a:p>
          <a:p>
            <a:r>
              <a:rPr lang="en-US" sz="3600" dirty="0"/>
              <a:t>volume,</a:t>
            </a:r>
          </a:p>
          <a:p>
            <a:r>
              <a:rPr lang="en-US" sz="3600" dirty="0"/>
              <a:t>Clarity</a:t>
            </a:r>
          </a:p>
          <a:p>
            <a:r>
              <a:rPr lang="en-US" sz="3600" dirty="0"/>
              <a:t>Abnormalities)</a:t>
            </a:r>
          </a:p>
          <a:p>
            <a:endParaRPr lang="en-IN" dirty="0"/>
          </a:p>
          <a:p>
            <a:endParaRPr lang="en-IN" dirty="0"/>
          </a:p>
        </p:txBody>
      </p:sp>
    </p:spTree>
    <p:extLst>
      <p:ext uri="{BB962C8B-B14F-4D97-AF65-F5344CB8AC3E}">
        <p14:creationId xmlns:p14="http://schemas.microsoft.com/office/powerpoint/2010/main" val="2774271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5EE9A-F29B-4D75-AF04-6B511CE521DC}"/>
              </a:ext>
            </a:extLst>
          </p:cNvPr>
          <p:cNvSpPr>
            <a:spLocks noGrp="1"/>
          </p:cNvSpPr>
          <p:nvPr>
            <p:ph type="title"/>
          </p:nvPr>
        </p:nvSpPr>
        <p:spPr/>
        <p:txBody>
          <a:bodyPr/>
          <a:lstStyle/>
          <a:p>
            <a:r>
              <a:rPr lang="en-US" dirty="0"/>
              <a:t>MSE  Summary outline</a:t>
            </a:r>
            <a:endParaRPr lang="en-IN" dirty="0"/>
          </a:p>
        </p:txBody>
      </p:sp>
      <p:sp>
        <p:nvSpPr>
          <p:cNvPr id="4" name="Content Placeholder 2">
            <a:extLst>
              <a:ext uri="{FF2B5EF4-FFF2-40B4-BE49-F238E27FC236}">
                <a16:creationId xmlns:a16="http://schemas.microsoft.com/office/drawing/2014/main" id="{046BE771-6BDF-41EF-AC46-9EE0937F3E8E}"/>
              </a:ext>
            </a:extLst>
          </p:cNvPr>
          <p:cNvSpPr>
            <a:spLocks noGrp="1"/>
          </p:cNvSpPr>
          <p:nvPr>
            <p:ph idx="1"/>
          </p:nvPr>
        </p:nvSpPr>
        <p:spPr>
          <a:xfrm>
            <a:off x="1023938" y="2286000"/>
            <a:ext cx="9720262" cy="4022725"/>
          </a:xfrm>
        </p:spPr>
        <p:txBody>
          <a:bodyPr>
            <a:normAutofit fontScale="55000" lnSpcReduction="20000"/>
          </a:bodyPr>
          <a:lstStyle/>
          <a:p>
            <a:endParaRPr lang="en-US" sz="4200" dirty="0"/>
          </a:p>
          <a:p>
            <a:r>
              <a:rPr lang="en-US" sz="4200" dirty="0"/>
              <a:t>Emotions </a:t>
            </a:r>
          </a:p>
          <a:p>
            <a:r>
              <a:rPr lang="en-US" sz="4200" dirty="0"/>
              <a:t>(Mood,</a:t>
            </a:r>
          </a:p>
          <a:p>
            <a:r>
              <a:rPr lang="en-US" sz="4200" dirty="0"/>
              <a:t> Affect-variability,</a:t>
            </a:r>
          </a:p>
          <a:p>
            <a:r>
              <a:rPr lang="en-US" sz="4200" dirty="0"/>
              <a:t>intensity,</a:t>
            </a:r>
          </a:p>
          <a:p>
            <a:r>
              <a:rPr lang="en-US" sz="4200" dirty="0"/>
              <a:t>lability,</a:t>
            </a:r>
          </a:p>
          <a:p>
            <a:r>
              <a:rPr lang="en-US" sz="4200" dirty="0"/>
              <a:t>appropriateness)</a:t>
            </a:r>
          </a:p>
          <a:p>
            <a:endParaRPr lang="en-US" sz="4200" dirty="0"/>
          </a:p>
          <a:p>
            <a:endParaRPr lang="en-US" dirty="0"/>
          </a:p>
          <a:p>
            <a:pPr marL="0" indent="0">
              <a:buNone/>
            </a:pPr>
            <a:r>
              <a:rPr lang="en-US" dirty="0"/>
              <a:t> </a:t>
            </a:r>
            <a:endParaRPr lang="en-IN" dirty="0"/>
          </a:p>
        </p:txBody>
      </p:sp>
    </p:spTree>
    <p:extLst>
      <p:ext uri="{BB962C8B-B14F-4D97-AF65-F5344CB8AC3E}">
        <p14:creationId xmlns:p14="http://schemas.microsoft.com/office/powerpoint/2010/main" val="1744076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4C62A-D41F-49CF-BD2E-962F5891CF6D}"/>
              </a:ext>
            </a:extLst>
          </p:cNvPr>
          <p:cNvSpPr>
            <a:spLocks noGrp="1"/>
          </p:cNvSpPr>
          <p:nvPr>
            <p:ph type="title"/>
          </p:nvPr>
        </p:nvSpPr>
        <p:spPr/>
        <p:txBody>
          <a:bodyPr/>
          <a:lstStyle/>
          <a:p>
            <a:r>
              <a:rPr lang="en-US" dirty="0"/>
              <a:t>MSE  Summary outline</a:t>
            </a:r>
            <a:endParaRPr lang="en-IN" dirty="0"/>
          </a:p>
        </p:txBody>
      </p:sp>
      <p:sp>
        <p:nvSpPr>
          <p:cNvPr id="3" name="Content Placeholder 2">
            <a:extLst>
              <a:ext uri="{FF2B5EF4-FFF2-40B4-BE49-F238E27FC236}">
                <a16:creationId xmlns:a16="http://schemas.microsoft.com/office/drawing/2014/main" id="{AF2DFF6C-E9F8-491A-B622-F7A0CA61BD38}"/>
              </a:ext>
            </a:extLst>
          </p:cNvPr>
          <p:cNvSpPr>
            <a:spLocks noGrp="1"/>
          </p:cNvSpPr>
          <p:nvPr>
            <p:ph idx="1"/>
          </p:nvPr>
        </p:nvSpPr>
        <p:spPr/>
        <p:txBody>
          <a:bodyPr>
            <a:normAutofit fontScale="92500" lnSpcReduction="10000"/>
          </a:bodyPr>
          <a:lstStyle/>
          <a:p>
            <a:r>
              <a:rPr lang="en-US" sz="4200" dirty="0"/>
              <a:t>Thought </a:t>
            </a:r>
          </a:p>
          <a:p>
            <a:pPr lvl="1"/>
            <a:r>
              <a:rPr lang="en-US" sz="4200" dirty="0"/>
              <a:t>Process (flow of ideas, quality of associations)</a:t>
            </a:r>
          </a:p>
          <a:p>
            <a:pPr lvl="1"/>
            <a:r>
              <a:rPr lang="en-US" sz="4200" dirty="0"/>
              <a:t>Content :Distortions (delusions, ideas of reference, depersonalization)</a:t>
            </a:r>
          </a:p>
          <a:p>
            <a:pPr lvl="1"/>
            <a:r>
              <a:rPr lang="en-US" sz="4200" dirty="0"/>
              <a:t>Preoccupations (obsessions, phobias, somatic concerns)</a:t>
            </a:r>
          </a:p>
          <a:p>
            <a:pPr lvl="1"/>
            <a:r>
              <a:rPr lang="en-US" sz="4200" dirty="0"/>
              <a:t>Suicidal and homicidal ideation</a:t>
            </a:r>
          </a:p>
          <a:p>
            <a:endParaRPr lang="en-IN" dirty="0"/>
          </a:p>
        </p:txBody>
      </p:sp>
    </p:spTree>
    <p:extLst>
      <p:ext uri="{BB962C8B-B14F-4D97-AF65-F5344CB8AC3E}">
        <p14:creationId xmlns:p14="http://schemas.microsoft.com/office/powerpoint/2010/main" val="3226717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C7773-9507-4F36-A4B1-2199DA9AE483}"/>
              </a:ext>
            </a:extLst>
          </p:cNvPr>
          <p:cNvSpPr>
            <a:spLocks noGrp="1"/>
          </p:cNvSpPr>
          <p:nvPr>
            <p:ph type="title"/>
          </p:nvPr>
        </p:nvSpPr>
        <p:spPr/>
        <p:txBody>
          <a:bodyPr/>
          <a:lstStyle/>
          <a:p>
            <a:r>
              <a:rPr lang="en-US" dirty="0"/>
              <a:t>MSE  Summary outline</a:t>
            </a:r>
            <a:endParaRPr lang="en-IN" dirty="0"/>
          </a:p>
        </p:txBody>
      </p:sp>
      <p:sp>
        <p:nvSpPr>
          <p:cNvPr id="3" name="Content Placeholder 2">
            <a:extLst>
              <a:ext uri="{FF2B5EF4-FFF2-40B4-BE49-F238E27FC236}">
                <a16:creationId xmlns:a16="http://schemas.microsoft.com/office/drawing/2014/main" id="{A47FA08D-6745-4231-89D1-82B7D2237E99}"/>
              </a:ext>
            </a:extLst>
          </p:cNvPr>
          <p:cNvSpPr>
            <a:spLocks noGrp="1"/>
          </p:cNvSpPr>
          <p:nvPr>
            <p:ph idx="1"/>
          </p:nvPr>
        </p:nvSpPr>
        <p:spPr/>
        <p:txBody>
          <a:bodyPr>
            <a:normAutofit lnSpcReduction="10000"/>
          </a:bodyPr>
          <a:lstStyle/>
          <a:p>
            <a:endParaRPr lang="en-US" dirty="0"/>
          </a:p>
          <a:p>
            <a:r>
              <a:rPr lang="en-IN" dirty="0"/>
              <a:t>Perception</a:t>
            </a:r>
          </a:p>
          <a:p>
            <a:pPr marL="0" indent="0">
              <a:buNone/>
            </a:pPr>
            <a:r>
              <a:rPr lang="en-IN" dirty="0"/>
              <a:t>	Illusions, hallucinations</a:t>
            </a:r>
          </a:p>
          <a:p>
            <a:pPr marL="0" indent="0">
              <a:buNone/>
            </a:pPr>
            <a:r>
              <a:rPr lang="en-IN" dirty="0"/>
              <a:t>Sensorium and intellectual functions</a:t>
            </a:r>
          </a:p>
          <a:p>
            <a:pPr marL="0" indent="0">
              <a:buNone/>
            </a:pPr>
            <a:r>
              <a:rPr lang="en-IN" dirty="0"/>
              <a:t>	Consciousness</a:t>
            </a:r>
          </a:p>
          <a:p>
            <a:pPr marL="0" indent="0">
              <a:buNone/>
            </a:pPr>
            <a:r>
              <a:rPr lang="en-IN" dirty="0"/>
              <a:t>	Orientation (time,place,person)</a:t>
            </a:r>
          </a:p>
          <a:p>
            <a:pPr marL="0" indent="0">
              <a:buNone/>
            </a:pPr>
            <a:r>
              <a:rPr lang="en-IN" dirty="0"/>
              <a:t>	Concentration</a:t>
            </a:r>
          </a:p>
          <a:p>
            <a:pPr marL="0" indent="0">
              <a:buNone/>
            </a:pPr>
            <a:r>
              <a:rPr lang="en-IN" dirty="0"/>
              <a:t>	Memory (immediate, recent and remote)</a:t>
            </a:r>
          </a:p>
          <a:p>
            <a:pPr marL="0" indent="0">
              <a:buNone/>
            </a:pPr>
            <a:r>
              <a:rPr lang="en-IN" dirty="0"/>
              <a:t>	</a:t>
            </a:r>
          </a:p>
        </p:txBody>
      </p:sp>
    </p:spTree>
    <p:extLst>
      <p:ext uri="{BB962C8B-B14F-4D97-AF65-F5344CB8AC3E}">
        <p14:creationId xmlns:p14="http://schemas.microsoft.com/office/powerpoint/2010/main" val="215187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299D6-C3D7-41B4-90A5-986EF4412DA4}"/>
              </a:ext>
            </a:extLst>
          </p:cNvPr>
          <p:cNvSpPr>
            <a:spLocks noGrp="1"/>
          </p:cNvSpPr>
          <p:nvPr>
            <p:ph type="title"/>
          </p:nvPr>
        </p:nvSpPr>
        <p:spPr/>
        <p:txBody>
          <a:bodyPr/>
          <a:lstStyle/>
          <a:p>
            <a:r>
              <a:rPr lang="en-US" dirty="0"/>
              <a:t>MSE  Summary outline</a:t>
            </a:r>
            <a:endParaRPr lang="en-IN" dirty="0"/>
          </a:p>
        </p:txBody>
      </p:sp>
      <p:sp>
        <p:nvSpPr>
          <p:cNvPr id="3" name="Content Placeholder 2">
            <a:extLst>
              <a:ext uri="{FF2B5EF4-FFF2-40B4-BE49-F238E27FC236}">
                <a16:creationId xmlns:a16="http://schemas.microsoft.com/office/drawing/2014/main" id="{33CBA92F-5A8B-4C4F-91AE-BC3C534B2718}"/>
              </a:ext>
            </a:extLst>
          </p:cNvPr>
          <p:cNvSpPr>
            <a:spLocks noGrp="1"/>
          </p:cNvSpPr>
          <p:nvPr>
            <p:ph idx="1"/>
          </p:nvPr>
        </p:nvSpPr>
        <p:spPr/>
        <p:txBody>
          <a:bodyPr>
            <a:normAutofit/>
          </a:bodyPr>
          <a:lstStyle/>
          <a:p>
            <a:pPr lvl="1"/>
            <a:r>
              <a:rPr lang="en-US" sz="3600" dirty="0"/>
              <a:t>Fund of knowledge</a:t>
            </a:r>
          </a:p>
          <a:p>
            <a:pPr lvl="1"/>
            <a:r>
              <a:rPr lang="en-US" sz="3600" dirty="0"/>
              <a:t>Abstraction</a:t>
            </a:r>
          </a:p>
          <a:p>
            <a:pPr lvl="1"/>
            <a:r>
              <a:rPr lang="en-US" sz="3600" dirty="0"/>
              <a:t>Judgement</a:t>
            </a:r>
          </a:p>
          <a:p>
            <a:pPr lvl="1"/>
            <a:r>
              <a:rPr lang="en-US" sz="3600" dirty="0"/>
              <a:t>Insight</a:t>
            </a:r>
          </a:p>
          <a:p>
            <a:pPr lvl="1"/>
            <a:endParaRPr lang="en-US" sz="3600" dirty="0"/>
          </a:p>
          <a:p>
            <a:pPr lvl="1"/>
            <a:r>
              <a:rPr lang="en-US" sz="3600" dirty="0"/>
              <a:t>Attitude toward the interviewer</a:t>
            </a:r>
          </a:p>
        </p:txBody>
      </p:sp>
    </p:spTree>
    <p:extLst>
      <p:ext uri="{BB962C8B-B14F-4D97-AF65-F5344CB8AC3E}">
        <p14:creationId xmlns:p14="http://schemas.microsoft.com/office/powerpoint/2010/main" val="58038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277C5-2FA6-4877-9694-60B51131F6E9}"/>
              </a:ext>
            </a:extLst>
          </p:cNvPr>
          <p:cNvSpPr>
            <a:spLocks noGrp="1"/>
          </p:cNvSpPr>
          <p:nvPr>
            <p:ph type="title"/>
          </p:nvPr>
        </p:nvSpPr>
        <p:spPr/>
        <p:txBody>
          <a:bodyPr/>
          <a:lstStyle/>
          <a:p>
            <a:r>
              <a:rPr lang="en-US" dirty="0"/>
              <a:t>	Determining the Presence of Psychosis</a:t>
            </a:r>
            <a:endParaRPr lang="en-IN" dirty="0"/>
          </a:p>
        </p:txBody>
      </p:sp>
      <p:sp>
        <p:nvSpPr>
          <p:cNvPr id="3" name="Content Placeholder 2">
            <a:extLst>
              <a:ext uri="{FF2B5EF4-FFF2-40B4-BE49-F238E27FC236}">
                <a16:creationId xmlns:a16="http://schemas.microsoft.com/office/drawing/2014/main" id="{348E0771-FAAE-4A34-8DFE-928C5EC85885}"/>
              </a:ext>
            </a:extLst>
          </p:cNvPr>
          <p:cNvSpPr>
            <a:spLocks noGrp="1"/>
          </p:cNvSpPr>
          <p:nvPr>
            <p:ph idx="1"/>
          </p:nvPr>
        </p:nvSpPr>
        <p:spPr/>
        <p:txBody>
          <a:bodyPr/>
          <a:lstStyle/>
          <a:p>
            <a:endParaRPr lang="en-US" dirty="0"/>
          </a:p>
          <a:p>
            <a:r>
              <a:rPr lang="en-IN" dirty="0"/>
              <a:t>Psychotic</a:t>
            </a:r>
          </a:p>
          <a:p>
            <a:r>
              <a:rPr lang="en-IN" dirty="0"/>
              <a:t>Psychosis as a major mental disorder in which thinking, emotions, communications, and behaviour are so severely impaired that this impairment significantly interferes with the individual’s capacity to meet the ordinary demands of daily life.</a:t>
            </a:r>
          </a:p>
          <a:p>
            <a:r>
              <a:rPr lang="en-IN" dirty="0"/>
              <a:t>Psychosis may be defined as an inability to distinguish between what is real and what is not , even when evidence of reality clearly available</a:t>
            </a:r>
          </a:p>
          <a:p>
            <a:r>
              <a:rPr lang="en-IN" dirty="0"/>
              <a:t>Subjective ideas Vs objective facts of the external world</a:t>
            </a:r>
          </a:p>
        </p:txBody>
      </p:sp>
    </p:spTree>
    <p:extLst>
      <p:ext uri="{BB962C8B-B14F-4D97-AF65-F5344CB8AC3E}">
        <p14:creationId xmlns:p14="http://schemas.microsoft.com/office/powerpoint/2010/main" val="2920051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325EE-7909-4321-8A7A-1E23EE6011D3}"/>
              </a:ext>
            </a:extLst>
          </p:cNvPr>
          <p:cNvSpPr>
            <a:spLocks noGrp="1"/>
          </p:cNvSpPr>
          <p:nvPr>
            <p:ph type="title"/>
          </p:nvPr>
        </p:nvSpPr>
        <p:spPr/>
        <p:txBody>
          <a:bodyPr/>
          <a:lstStyle/>
          <a:p>
            <a:r>
              <a:rPr lang="en-US" dirty="0"/>
              <a:t>Psychosis</a:t>
            </a:r>
            <a:endParaRPr lang="en-IN" dirty="0"/>
          </a:p>
        </p:txBody>
      </p:sp>
      <p:sp>
        <p:nvSpPr>
          <p:cNvPr id="3" name="Content Placeholder 2">
            <a:extLst>
              <a:ext uri="{FF2B5EF4-FFF2-40B4-BE49-F238E27FC236}">
                <a16:creationId xmlns:a16="http://schemas.microsoft.com/office/drawing/2014/main" id="{3D888CA8-408F-46D5-8A03-5387B450A1D7}"/>
              </a:ext>
            </a:extLst>
          </p:cNvPr>
          <p:cNvSpPr>
            <a:spLocks noGrp="1"/>
          </p:cNvSpPr>
          <p:nvPr>
            <p:ph idx="1"/>
          </p:nvPr>
        </p:nvSpPr>
        <p:spPr/>
        <p:txBody>
          <a:bodyPr>
            <a:normAutofit lnSpcReduction="10000"/>
          </a:bodyPr>
          <a:lstStyle/>
          <a:p>
            <a:endParaRPr lang="en-US" dirty="0"/>
          </a:p>
          <a:p>
            <a:r>
              <a:rPr lang="en-IN" dirty="0"/>
              <a:t>Loss of ability to test reality</a:t>
            </a:r>
          </a:p>
          <a:p>
            <a:r>
              <a:rPr lang="en-IN" dirty="0"/>
              <a:t>Notion of ‘Permeable” mind ( Control other’s thoughts, others can put their ideas into one’s head, read one’s mind)</a:t>
            </a:r>
          </a:p>
          <a:p>
            <a:r>
              <a:rPr lang="en-IN" dirty="0"/>
              <a:t>Disorders of Thought Content (delusions)</a:t>
            </a:r>
          </a:p>
          <a:p>
            <a:r>
              <a:rPr lang="en-IN" dirty="0"/>
              <a:t>Disorders of Perceptions (hallucinations)</a:t>
            </a:r>
          </a:p>
          <a:p>
            <a:r>
              <a:rPr lang="en-IN" dirty="0"/>
              <a:t>Psychotic symptoms by definition (Schizophrenia)</a:t>
            </a:r>
          </a:p>
          <a:p>
            <a:r>
              <a:rPr lang="en-IN" dirty="0"/>
              <a:t>Wax and Wane</a:t>
            </a:r>
          </a:p>
          <a:p>
            <a:r>
              <a:rPr lang="en-IN" dirty="0"/>
              <a:t>Each time </a:t>
            </a:r>
            <a:r>
              <a:rPr lang="en-IN" dirty="0" err="1"/>
              <a:t>reassessement</a:t>
            </a:r>
            <a:r>
              <a:rPr lang="en-IN" dirty="0"/>
              <a:t> whether psychosis is present </a:t>
            </a:r>
          </a:p>
        </p:txBody>
      </p:sp>
    </p:spTree>
    <p:extLst>
      <p:ext uri="{BB962C8B-B14F-4D97-AF65-F5344CB8AC3E}">
        <p14:creationId xmlns:p14="http://schemas.microsoft.com/office/powerpoint/2010/main" val="30040611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65</TotalTime>
  <Words>397</Words>
  <Application>Microsoft Office PowerPoint</Application>
  <PresentationFormat>Widescreen</PresentationFormat>
  <Paragraphs>76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Tw Cen MT</vt:lpstr>
      <vt:lpstr>Tw Cen MT Condensed</vt:lpstr>
      <vt:lpstr>Wingdings 3</vt:lpstr>
      <vt:lpstr>Integral</vt:lpstr>
      <vt:lpstr>Psychopathology –Paper 1    MSE-Mental Status Examination</vt:lpstr>
      <vt:lpstr> MSE  Summary outline</vt:lpstr>
      <vt:lpstr> MSE  Summary outline</vt:lpstr>
      <vt:lpstr>MSE  Summary outline</vt:lpstr>
      <vt:lpstr>MSE  Summary outline</vt:lpstr>
      <vt:lpstr>MSE  Summary outline</vt:lpstr>
      <vt:lpstr>MSE  Summary outline</vt:lpstr>
      <vt:lpstr> Determining the Presence of Psychosis</vt:lpstr>
      <vt:lpstr>Psychosis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Psychopathology –Paper 1    MSE-Mental Status Examination</dc:title>
  <dc:creator>John Balaiah</dc:creator>
  <cp:lastModifiedBy>John Balaiah</cp:lastModifiedBy>
  <cp:revision>6</cp:revision>
  <dcterms:created xsi:type="dcterms:W3CDTF">2021-08-06T04:38:12Z</dcterms:created>
  <dcterms:modified xsi:type="dcterms:W3CDTF">2021-08-06T06:59:50Z</dcterms:modified>
</cp:coreProperties>
</file>